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9" r:id="rId3"/>
    <p:sldId id="291" r:id="rId4"/>
    <p:sldId id="267" r:id="rId5"/>
    <p:sldId id="318" r:id="rId6"/>
    <p:sldId id="268" r:id="rId7"/>
    <p:sldId id="324" r:id="rId8"/>
    <p:sldId id="283" r:id="rId9"/>
    <p:sldId id="272" r:id="rId10"/>
    <p:sldId id="316" r:id="rId11"/>
    <p:sldId id="273" r:id="rId12"/>
    <p:sldId id="274" r:id="rId13"/>
    <p:sldId id="302" r:id="rId14"/>
    <p:sldId id="276" r:id="rId15"/>
    <p:sldId id="277" r:id="rId16"/>
    <p:sldId id="295" r:id="rId17"/>
    <p:sldId id="279" r:id="rId18"/>
    <p:sldId id="296" r:id="rId19"/>
    <p:sldId id="306" r:id="rId20"/>
    <p:sldId id="307" r:id="rId21"/>
    <p:sldId id="308" r:id="rId22"/>
    <p:sldId id="266" r:id="rId23"/>
    <p:sldId id="311" r:id="rId24"/>
    <p:sldId id="320" r:id="rId25"/>
    <p:sldId id="314" r:id="rId26"/>
    <p:sldId id="284" r:id="rId27"/>
    <p:sldId id="285" r:id="rId28"/>
    <p:sldId id="286" r:id="rId29"/>
    <p:sldId id="287" r:id="rId30"/>
    <p:sldId id="312" r:id="rId31"/>
    <p:sldId id="290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50060" autoAdjust="0"/>
  </p:normalViewPr>
  <p:slideViewPr>
    <p:cSldViewPr>
      <p:cViewPr varScale="1">
        <p:scale>
          <a:sx n="33" d="100"/>
          <a:sy n="33" d="100"/>
        </p:scale>
        <p:origin x="848" y="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7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3D53F7-655B-4EEF-AA7F-84D7AC97B6E7}" type="datetimeFigureOut">
              <a:rPr lang="en-CA"/>
              <a:pPr>
                <a:defRPr/>
              </a:pPr>
              <a:t>2018-11-20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6B4EA928-0414-469A-88EC-A287CD9575EA}" type="slidenum">
              <a:rPr lang="en-CA" altLang="en-US"/>
              <a:pPr/>
              <a:t>‹#›</a:t>
            </a:fld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37259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EF18A23-B422-4C6E-8FE0-118A60F7E663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C9C11658-3BF5-4AE6-99EE-698291241CC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0096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16C173-96E4-4001-A265-A6F79C1FBECA}" type="slidenum">
              <a:rPr lang="en-US" altLang="en-US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346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1900B7-4420-49E2-8CD8-AEB8BD6F0A95}" type="slidenum">
              <a:rPr lang="en-US" altLang="en-US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27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A953D8-BA70-4953-A625-BEDD2ECEE1A7}" type="slidenum">
              <a:rPr lang="en-US" altLang="en-US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739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D5072F-8AEA-4558-8F99-35CA61CB6DEE}" type="slidenum">
              <a:rPr lang="en-US" altLang="en-US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6380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6F6550-43DE-415C-B1D8-D8C0171EBA2A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939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/>
          </a:p>
          <a:p>
            <a:endParaRPr lang="en-CA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46D801-DA6B-4719-B9DE-D2AEA1D7D920}" type="slidenum">
              <a:rPr lang="en-US" altLang="en-US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84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C32913-DBC9-488F-964F-74863E1900F2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767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744A02-9CE3-452C-B207-9B23140872A9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597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79B34A-14D0-4C3D-9709-16BD33243F3C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960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DE8446-3C1E-4BA6-B031-F35EDF23B0D6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420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BD546B-6DF2-4EAD-9FE1-10F164B6950B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126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CAD87D-F172-4494-BD06-76BF57160A55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33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4144-716F-4295-895E-3DEAFDD58248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361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0DA801-EB39-489D-832D-2F4EDB4C89D2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535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2AD7718-567F-4BC7-99AA-98FBBA1CDE4D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520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B6B85CB-FA11-43B4-8E3C-51770D12B919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8215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CA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8BD059-0CC5-4D2C-9BF7-1785E6AF7E57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732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44A653-ED9F-4BED-8E78-4D9F11083E8A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5170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B25F2F-BF9D-40B2-A9BB-4CB2542D5BC2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983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084CA2-5D7D-4BF6-B29D-42DA2BBEAEE3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850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4DC5D5-699A-4069-8210-35F000386E91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8948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1CF055-649D-467C-B0D8-7289C34F5260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577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self-efficacy. 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D4DC76A-E958-4CA4-B34F-7514BBE24287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064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5D34F3-E9C6-46DC-AD91-C38521330BD2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282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dirty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42297E-AE4B-4CA8-99D8-6C897523E111}" type="slidenum">
              <a:rPr lang="en-US" altLang="en-US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4849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59BDF0-F325-44A0-8B51-A7715355C92E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541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924614-4F47-4AD5-B97E-F9C6F1BE0353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589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62400B-20EF-4632-83D5-A93785632E0B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7651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FFB9F4-110A-4946-9B5A-D7FCBC4DC2D0}" type="slidenum">
              <a:rPr lang="en-US" altLang="en-US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41418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37D034-2A68-4A65-BCDF-AACD2604C110}" type="slidenum">
              <a:rPr lang="en-US" altLang="en-US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40454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F33018-4FF1-4B40-9CCB-929471307D08}" type="slidenum">
              <a:rPr lang="en-US" altLang="en-US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85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9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0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F653DD-EF7A-4714-A036-BB353EE7F007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0473D54-AF6F-493F-9EB0-F2E28D6DC9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611A6-BE25-4B1F-BDB3-7E03F0779533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1A98F-BBDF-495C-8A56-9523DFD278B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87250-E07A-40F3-9389-8A464DDE23BD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AC519900-549B-45B0-8978-2579CD6BFE69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870EDB6-26B6-4986-A28F-9E90E4D03F41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BC57A4-4AF0-436C-8B92-F58EE73C8B11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88789A-C084-4D4E-88C5-60DC8454D4C0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FDFF0F-F3C1-4AA6-AE01-280FC07CEE33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7048A-4176-4FDD-B934-4265CD44A5F6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B4F87-8189-4364-A3D3-675362B2558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DE133-BD9F-4045-B824-F24CB8C79A19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9002F9-BAB7-44D2-8DE5-60CBA80702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D8C83-6B93-4DAA-BC2F-373459CCDFA9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914F7-9D83-4FE7-AF8E-4DF2D982217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A851D0E-3208-4E59-8DE7-DAE77580A6C1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278FAB4D-AD2D-4784-AEA0-A42DD0FB258E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5121F-4BC8-469A-A210-AE4C88F417D7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91FC11-78AF-427E-B70A-CD29B8A3E50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57AEF-1980-42C8-B97A-92340957B444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FCB94547-4EDA-4530-911B-A26574E6460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569140-4EFE-44EB-8EF9-E874C4FAD4EA}" type="datetimeFigureOut">
              <a:rPr lang="en-US"/>
              <a:pPr>
                <a:defRPr/>
              </a:pPr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fld id="{657CC5BF-9A9F-4BB3-9E75-F09D043F706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0" r:id="rId2"/>
    <p:sldLayoutId id="2147484465" r:id="rId3"/>
    <p:sldLayoutId id="2147484466" r:id="rId4"/>
    <p:sldLayoutId id="2147484467" r:id="rId5"/>
    <p:sldLayoutId id="2147484461" r:id="rId6"/>
    <p:sldLayoutId id="2147484468" r:id="rId7"/>
    <p:sldLayoutId id="2147484462" r:id="rId8"/>
    <p:sldLayoutId id="2147484469" r:id="rId9"/>
    <p:sldLayoutId id="2147484463" r:id="rId10"/>
    <p:sldLayoutId id="21474844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igg.com/video/george-takei-animation-life-expectanc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canadianfacts.org/The_Canadian_Facts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yhhXuWHQL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LB7eC0f1TXU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LzVJVM1BUc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1osUTlLNG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38400"/>
            <a:ext cx="6477000" cy="23622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Self- care strengthening</a:t>
            </a:r>
            <a:br>
              <a:rPr lang="en-US" dirty="0"/>
            </a:br>
            <a:endParaRPr lang="en-US" dirty="0"/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4400" dirty="0"/>
              <a:t>Learning Outcome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CA" altLang="en-US" dirty="0"/>
              <a:t>What Makes People Healthy?</a:t>
            </a:r>
          </a:p>
        </p:txBody>
      </p:sp>
      <p:pic>
        <p:nvPicPr>
          <p:cNvPr id="13315" name="Picture 2" descr="C:\Users\hoffartca\AppData\Local\Microsoft\Windows\Temporary Internet Files\Content.IE5\6UQ6BJT9\MP900442336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09800" y="1524000"/>
            <a:ext cx="5105400" cy="5334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Social Determinants Of Health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419100" y="1485900"/>
            <a:ext cx="8153400" cy="48006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2002 York university outlined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4000" dirty="0"/>
              <a:t>   14 indicators or determinants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4000" dirty="0"/>
              <a:t>    of health.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>
                <a:hlinkClick r:id="rId3"/>
              </a:rPr>
              <a:t>http://digg.com/video/george-takei-animation-life-expectancu</a:t>
            </a:r>
            <a:endParaRPr lang="en-US" altLang="en-US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/>
              <a:t>Each of these have a large impact on the health of Canadians </a:t>
            </a:r>
          </a:p>
          <a:p>
            <a:pPr eaLnBrk="1" hangingPunct="1"/>
            <a:endParaRPr lang="en-US" altLang="en-US" sz="4000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609600" y="6019800"/>
            <a:ext cx="3886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200" b="1" dirty="0">
                <a:latin typeface="Tw Cen MT" pitchFamily="34" charset="0"/>
              </a:rPr>
              <a:t>Raphael, D. (2009). Social Determinants of Health: Canadian Perspective</a:t>
            </a:r>
            <a:endParaRPr lang="en-US" altLang="en-US" sz="1200" dirty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/>
              <a:t>Social  Determinants of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029200"/>
          </a:xfrm>
        </p:spPr>
        <p:txBody>
          <a:bodyPr>
            <a:normAutofit fontScale="77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 Income and income distribution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 Education  	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 Unemployment      			      	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 Employment/Working Conditions 		 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Early childhood development			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Food Insecurity 			                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Housing. 	        			  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Social Exclusion			                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Social Safety 					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Health Services 				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Aboriginal Status				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Gender 						   	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Race 	                                                         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Disability			                                            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Social Determinants Impact on Mental health</a:t>
            </a:r>
            <a:endParaRPr lang="en-CA" altLang="en-US"/>
          </a:p>
        </p:txBody>
      </p:sp>
      <p:pic>
        <p:nvPicPr>
          <p:cNvPr id="23555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14400" y="1524000"/>
            <a:ext cx="6858000" cy="5334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Affects on Mental Health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0225" cy="4495800"/>
          </a:xfrm>
        </p:spPr>
        <p:txBody>
          <a:bodyPr/>
          <a:lstStyle/>
          <a:p>
            <a:pPr marL="366713" lvl="1" indent="0" eaLnBrk="1" hangingPunct="1">
              <a:buNone/>
            </a:pPr>
            <a:r>
              <a:rPr lang="en-US" altLang="en-US" sz="3600" dirty="0"/>
              <a:t>             Reflection</a:t>
            </a:r>
          </a:p>
          <a:p>
            <a:pPr lvl="1" eaLnBrk="1" hangingPunct="1"/>
            <a:r>
              <a:rPr lang="en-US" altLang="en-US" sz="3600" dirty="0"/>
              <a:t>Identify 2 social determinants that have effected your mental health positively</a:t>
            </a:r>
          </a:p>
          <a:p>
            <a:pPr lvl="1" eaLnBrk="1" hangingPunct="1"/>
            <a:r>
              <a:rPr lang="en-US" altLang="en-US" sz="3600" dirty="0"/>
              <a:t>Identify 2 social determinants that have effected your mental health negatively</a:t>
            </a:r>
          </a:p>
          <a:p>
            <a:pPr lvl="1" eaLnBrk="1" hangingPunct="1"/>
            <a:endParaRPr lang="en-US" altLang="en-US" sz="3600" dirty="0"/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A healthy community 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CA" altLang="en-US" dirty="0"/>
              <a:t>How would you design  a healthy Saskatchewan Polytechnic  community</a:t>
            </a:r>
          </a:p>
          <a:p>
            <a:endParaRPr lang="en-CA" altLang="en-US" dirty="0"/>
          </a:p>
          <a:p>
            <a:pPr marL="0" indent="0">
              <a:buNone/>
            </a:pPr>
            <a:r>
              <a:rPr lang="en-CA" altLang="en-US" dirty="0"/>
              <a:t>   -Using the social determinants of health -how might   	you increase the health of this community-</a:t>
            </a: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STRESS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153400" cy="4953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“At the physiological level chronic stress can lead to prolonged biological reactions that strain the physical body”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“At the psychological level, stressful and poor living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conditions can cause continuing feelings of shame,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insecurity and worthlessness”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 dirty="0"/>
              <a:t> </a:t>
            </a:r>
            <a:r>
              <a:rPr lang="en-US" altLang="en-US" sz="2400" dirty="0">
                <a:hlinkClick r:id="rId3"/>
              </a:rPr>
              <a:t>http://www.thecanadianfacts.org/The_Canadian_Facts.pdf</a:t>
            </a:r>
            <a:endParaRPr lang="en-US" altLang="en-US" sz="2400" dirty="0"/>
          </a:p>
          <a:p>
            <a:pPr eaLnBrk="1" hangingPunct="1"/>
            <a:endParaRPr lang="en-US" alt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Stressors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5720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dirty="0"/>
              <a:t>Stimuli that are challenging, threatening, or demanding to individual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dirty="0"/>
              <a:t>Requires increased energy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dirty="0"/>
              <a:t>Produces tension and stress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dirty="0"/>
              <a:t>May begin in the internal or external environment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dirty="0"/>
              <a:t>Timing, duration, number, frequency of stressors significant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/>
            <a:r>
              <a:rPr lang="en-US" altLang="en-US"/>
              <a:t>Stressors</a:t>
            </a:r>
            <a:endParaRPr lang="en-CA" altLang="en-US"/>
          </a:p>
        </p:txBody>
      </p:sp>
      <p:pic>
        <p:nvPicPr>
          <p:cNvPr id="35843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441575" y="1600200"/>
            <a:ext cx="4495800" cy="44958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Stressful Life Event Categories 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257800"/>
          </a:xfrm>
        </p:spPr>
        <p:txBody>
          <a:bodyPr/>
          <a:lstStyle/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Family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Work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Education 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Social life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Health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Financial or legal crisis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A person coming into or leaving your life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A favorable social event: promotion, engagement, marriage 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r>
              <a:rPr lang="en-US" altLang="en-US"/>
              <a:t>An unfavorable event - death, divorce</a:t>
            </a:r>
          </a:p>
          <a:p>
            <a:pPr marL="514350" indent="-514350" eaLnBrk="1" hangingPunct="1">
              <a:buFont typeface="Tw Cen MT" pitchFamily="34" charset="0"/>
              <a:buAutoNum type="arabicPeriod"/>
            </a:pP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Life Strain and Stressors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altLang="en-US"/>
              <a:t>Chronic conditions related to family tension, job problems, loneliness</a:t>
            </a:r>
          </a:p>
          <a:p>
            <a:pPr lvl="1" eaLnBrk="1" hangingPunct="1"/>
            <a:r>
              <a:rPr lang="en-US" altLang="en-US"/>
              <a:t>Marital/partner strife</a:t>
            </a:r>
          </a:p>
          <a:p>
            <a:pPr lvl="1" eaLnBrk="1" hangingPunct="1"/>
            <a:r>
              <a:rPr lang="en-US" altLang="en-US"/>
              <a:t>Parenting challenges</a:t>
            </a:r>
          </a:p>
          <a:p>
            <a:pPr lvl="1" eaLnBrk="1" hangingPunct="1"/>
            <a:r>
              <a:rPr lang="en-US" altLang="en-US"/>
              <a:t>Financial issues</a:t>
            </a:r>
          </a:p>
          <a:p>
            <a:pPr lvl="1" eaLnBrk="1" hangingPunct="1"/>
            <a:r>
              <a:rPr lang="en-US" altLang="en-US"/>
              <a:t>Work role /overload</a:t>
            </a:r>
          </a:p>
          <a:p>
            <a:pPr lvl="1" eaLnBrk="1" hangingPunct="1"/>
            <a:endParaRPr lang="en-US" altLang="en-US"/>
          </a:p>
          <a:p>
            <a:pPr eaLnBrk="1" hangingPunct="1"/>
            <a:r>
              <a:rPr lang="en-US" altLang="en-US"/>
              <a:t>Small, daily hassles or strains may affect moods and health more than major misfortunes do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C:\Documents and Settings\hoffartca\Local Settings\Temporary Internet Files\Content.IE5\3AUIZYAY\MP90043048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447800"/>
            <a:ext cx="6858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Appraisal of Stressors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953000"/>
          </a:xfrm>
        </p:spPr>
        <p:txBody>
          <a:bodyPr/>
          <a:lstStyle/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sz="4000"/>
              <a:t>What is the appraisal of the stressor?   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 sz="4800"/>
              <a:t>Stress Response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029200"/>
          </a:xfrm>
        </p:spPr>
        <p:txBody>
          <a:bodyPr>
            <a:normAutofit fontScale="85000" lnSpcReduction="20000"/>
          </a:bodyPr>
          <a:lstStyle/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900" dirty="0"/>
              <a:t>Physiological Response</a:t>
            </a:r>
          </a:p>
          <a:p>
            <a:pPr lvl="2" eaLnBrk="1" fontAlgn="auto" hangingPunct="1">
              <a:spcAft>
                <a:spcPts val="0"/>
              </a:spcAft>
              <a:buFont typeface="Wingdings"/>
              <a:buChar char=""/>
              <a:defRPr/>
            </a:pPr>
            <a:r>
              <a:rPr lang="en-US" sz="3300" dirty="0"/>
              <a:t>Fight-flight</a:t>
            </a:r>
            <a:r>
              <a:rPr lang="en-US" sz="3300" b="1" dirty="0"/>
              <a:t> </a:t>
            </a:r>
            <a:r>
              <a:rPr lang="en-US" sz="3300" dirty="0"/>
              <a:t>or freeze</a:t>
            </a:r>
          </a:p>
          <a:p>
            <a:pPr lvl="2" eaLnBrk="1" fontAlgn="auto" hangingPunct="1">
              <a:spcAft>
                <a:spcPts val="0"/>
              </a:spcAft>
              <a:buFont typeface="Wingdings"/>
              <a:buChar char=""/>
              <a:defRPr/>
            </a:pPr>
            <a:r>
              <a:rPr lang="en-US" sz="3500" dirty="0"/>
              <a:t>Affects immune system - decreasing ability to fight disease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3900" dirty="0"/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3900" dirty="0"/>
              <a:t>Cognitive response </a:t>
            </a:r>
          </a:p>
          <a:p>
            <a:pPr lvl="2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"/>
              <a:defRPr/>
            </a:pPr>
            <a:r>
              <a:rPr lang="en-US" sz="3500" dirty="0"/>
              <a:t>evaluate  potential damage or harm and available resources </a:t>
            </a:r>
          </a:p>
          <a:p>
            <a:pPr lvl="2" eaLnBrk="1" fontAlgn="auto" hangingPunct="1">
              <a:spcAft>
                <a:spcPts val="0"/>
              </a:spcAft>
              <a:buFont typeface="Wingdings"/>
              <a:buChar char=""/>
              <a:defRPr/>
            </a:pPr>
            <a:r>
              <a:rPr lang="en-US" sz="3500" dirty="0"/>
              <a:t> brain response-  interaction of several hormones and transmitters including: growth hormone, prolactin thyroid-stimulating hormones, oxytocin, insulin, epinephrine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Stress Response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Emotional response</a:t>
            </a:r>
          </a:p>
          <a:p>
            <a:pPr lvl="1" eaLnBrk="1" hangingPunct="1"/>
            <a:r>
              <a:rPr lang="en-US" altLang="en-US" sz="3200"/>
              <a:t>an arousal of a feeling -usually nonspecific or generalized anxiety reaction.</a:t>
            </a:r>
          </a:p>
          <a:p>
            <a:pPr eaLnBrk="1" hangingPunct="1"/>
            <a:r>
              <a:rPr lang="en-US" altLang="en-US" sz="3200" b="1"/>
              <a:t>Social response</a:t>
            </a:r>
          </a:p>
          <a:p>
            <a:pPr lvl="1" eaLnBrk="1" hangingPunct="1"/>
            <a:r>
              <a:rPr lang="en-US" altLang="en-US" sz="3200"/>
              <a:t>searching for meaning</a:t>
            </a:r>
          </a:p>
          <a:p>
            <a:pPr lvl="1" eaLnBrk="1" hangingPunct="1"/>
            <a:r>
              <a:rPr lang="en-US" altLang="en-US" sz="3200"/>
              <a:t>identifying contributing factors, comparing with others with similar problems</a:t>
            </a:r>
          </a:p>
          <a:p>
            <a:pPr lvl="1" eaLnBrk="1" hangingPunct="1"/>
            <a:r>
              <a:rPr lang="en-US" altLang="en-US" sz="3200"/>
              <a:t>evaluating need for support</a:t>
            </a:r>
          </a:p>
          <a:p>
            <a:pPr eaLnBrk="1" hangingPunct="1"/>
            <a:endParaRPr lang="en-US" altLang="en-US"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Coping Resources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257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Options or strategies for determining what can be done? 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Economic assets, abilities, skills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Social skills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Social  and spiritual supports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Motivation and positive beliefs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Health and energy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Problem-solving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Material resources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Tw Cen MT" pitchFamily="34" charset="0"/>
              <a:buAutoNum type="arabicPeriod"/>
            </a:pPr>
            <a:r>
              <a:rPr lang="en-US" altLang="en-US" sz="2800" dirty="0"/>
              <a:t>Relationships with individual, family, group, society </a:t>
            </a:r>
          </a:p>
          <a:p>
            <a:pPr marL="787400" lvl="2" indent="-514350" eaLnBrk="1" hangingPunct="1">
              <a:spcBef>
                <a:spcPts val="700"/>
              </a:spcBef>
              <a:buSzPct val="60000"/>
            </a:pPr>
            <a:endParaRPr lang="en-US" altLang="en-US" dirty="0"/>
          </a:p>
          <a:p>
            <a:pPr marL="787400" lvl="2" indent="-514350" eaLnBrk="1" hangingPunct="1">
              <a:spcBef>
                <a:spcPts val="700"/>
              </a:spcBef>
              <a:buSzPct val="60000"/>
            </a:pPr>
            <a:endParaRPr lang="en-US" altLang="en-US" dirty="0"/>
          </a:p>
          <a:p>
            <a:pPr marL="787400" lvl="2" indent="-514350" eaLnBrk="1" hangingPunct="1">
              <a:spcBef>
                <a:spcPts val="700"/>
              </a:spcBef>
              <a:buSzPct val="60000"/>
              <a:buFont typeface="Wingdings" pitchFamily="2" charset="2"/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Coping Mechanisms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altLang="en-US" sz="3200"/>
              <a:t>Efforts directed at stress management</a:t>
            </a:r>
          </a:p>
          <a:p>
            <a:pPr lvl="1" eaLnBrk="1" hangingPunct="1"/>
            <a:r>
              <a:rPr lang="en-US" altLang="en-US" sz="3200"/>
              <a:t>Problem focused (coping with threat itself)</a:t>
            </a:r>
          </a:p>
          <a:p>
            <a:pPr lvl="2" eaLnBrk="1" hangingPunct="1"/>
            <a:r>
              <a:rPr lang="en-US" altLang="en-US" sz="3200"/>
              <a:t>confrontation, seeking advice</a:t>
            </a:r>
          </a:p>
          <a:p>
            <a:pPr lvl="1" eaLnBrk="1" hangingPunct="1"/>
            <a:r>
              <a:rPr lang="en-US" altLang="en-US" sz="3200"/>
              <a:t>Cognitively focused</a:t>
            </a:r>
            <a:r>
              <a:rPr lang="en-US" altLang="en-US" sz="3200" b="1"/>
              <a:t> </a:t>
            </a:r>
            <a:r>
              <a:rPr lang="en-US" altLang="en-US" sz="3200"/>
              <a:t>(control meaning)</a:t>
            </a:r>
          </a:p>
          <a:p>
            <a:pPr lvl="2" eaLnBrk="1" hangingPunct="1"/>
            <a:r>
              <a:rPr lang="en-US" altLang="en-US" sz="3200"/>
              <a:t>positive comparison, selective ignorance, devaluation of desired objects, reframing</a:t>
            </a:r>
          </a:p>
          <a:p>
            <a:pPr lvl="1" eaLnBrk="1" hangingPunct="1"/>
            <a:r>
              <a:rPr lang="en-US" altLang="en-US" sz="3200"/>
              <a:t>Emotion focused (ego defense mechanisms)</a:t>
            </a:r>
          </a:p>
          <a:p>
            <a:pPr lvl="2" eaLnBrk="1" hangingPunct="1"/>
            <a:r>
              <a:rPr lang="en-US" altLang="en-US" sz="3200"/>
              <a:t>denial, projection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Coping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5029200"/>
          </a:xfrm>
        </p:spPr>
        <p:txBody>
          <a:bodyPr>
            <a:normAutofit fontScale="850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200" dirty="0"/>
              <a:t>Positive</a:t>
            </a:r>
          </a:p>
          <a:p>
            <a:pPr marL="83439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000" dirty="0"/>
              <a:t>Anxiety treated as warning signal</a:t>
            </a:r>
          </a:p>
          <a:p>
            <a:pPr marL="83439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000" dirty="0"/>
              <a:t>Individual accepts it as challenge to resolve problem</a:t>
            </a:r>
          </a:p>
          <a:p>
            <a:pPr marL="83439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000" dirty="0"/>
              <a:t>Uses past experiences to meet future threats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3200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200" dirty="0"/>
              <a:t>Destructive</a:t>
            </a:r>
          </a:p>
          <a:p>
            <a:pPr marL="83439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300" dirty="0"/>
              <a:t>Anxiety not recognized</a:t>
            </a:r>
          </a:p>
          <a:p>
            <a:pPr marL="83439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300" dirty="0"/>
              <a:t>Conflict not resolved</a:t>
            </a:r>
          </a:p>
          <a:p>
            <a:pPr marL="83439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300" dirty="0"/>
              <a:t>Runs away instead of resolving</a:t>
            </a:r>
          </a:p>
          <a:p>
            <a:pPr marL="320040" indent="-32004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514350" indent="-51435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1900" dirty="0"/>
              <a:t>(Stuart, G., Psychiatric Nursing, 9</a:t>
            </a:r>
            <a:r>
              <a:rPr lang="en-US" sz="1900" baseline="30000" dirty="0"/>
              <a:t>th</a:t>
            </a:r>
            <a:r>
              <a:rPr lang="en-US" sz="1900" dirty="0"/>
              <a:t> ed.  2009)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Biological factors and stress</a:t>
            </a:r>
            <a:endParaRPr lang="en-CA" altLang="en-US"/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Genetic background</a:t>
            </a:r>
          </a:p>
          <a:p>
            <a:pPr>
              <a:defRPr/>
            </a:pPr>
            <a:r>
              <a:rPr lang="en-US" altLang="en-US" dirty="0"/>
              <a:t>Nutritional status</a:t>
            </a:r>
          </a:p>
          <a:p>
            <a:pPr>
              <a:defRPr/>
            </a:pPr>
            <a:r>
              <a:rPr lang="en-US" altLang="en-US" dirty="0"/>
              <a:t>Biological sensitivities</a:t>
            </a:r>
          </a:p>
          <a:p>
            <a:pPr>
              <a:defRPr/>
            </a:pPr>
            <a:r>
              <a:rPr lang="en-US" altLang="en-US" dirty="0"/>
              <a:t>General health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CA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Psychological factors and stress</a:t>
            </a:r>
            <a:endParaRPr lang="en-CA" altLang="en-US"/>
          </a:p>
        </p:txBody>
      </p:sp>
      <p:sp>
        <p:nvSpPr>
          <p:cNvPr id="5632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en-US"/>
              <a:t>Intelligence</a:t>
            </a:r>
          </a:p>
          <a:p>
            <a:r>
              <a:rPr lang="en-US" altLang="en-US"/>
              <a:t>Verbal skills</a:t>
            </a:r>
          </a:p>
          <a:p>
            <a:r>
              <a:rPr lang="en-US" altLang="en-US"/>
              <a:t>Morale</a:t>
            </a:r>
          </a:p>
          <a:p>
            <a:r>
              <a:rPr lang="en-US" altLang="en-US"/>
              <a:t>Personality</a:t>
            </a:r>
          </a:p>
          <a:p>
            <a:r>
              <a:rPr lang="en-US" altLang="en-US"/>
              <a:t>Past experiences</a:t>
            </a:r>
          </a:p>
          <a:p>
            <a:r>
              <a:rPr lang="en-US" altLang="en-US"/>
              <a:t>Self-concept</a:t>
            </a:r>
          </a:p>
          <a:p>
            <a:r>
              <a:rPr lang="en-US" altLang="en-US"/>
              <a:t>Motivation</a:t>
            </a:r>
          </a:p>
          <a:p>
            <a:r>
              <a:rPr lang="en-US" altLang="en-US"/>
              <a:t>Psychological defenses</a:t>
            </a:r>
          </a:p>
          <a:p>
            <a:r>
              <a:rPr lang="en-US" altLang="en-US"/>
              <a:t>Locus of control (sense of control over fate)</a:t>
            </a:r>
          </a:p>
          <a:p>
            <a:endParaRPr lang="en-CA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Sociocultural factors and stress</a:t>
            </a:r>
            <a:endParaRPr lang="en-CA" altLang="en-US"/>
          </a:p>
        </p:txBody>
      </p:sp>
      <p:sp>
        <p:nvSpPr>
          <p:cNvPr id="5837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altLang="en-US"/>
              <a:t>Income</a:t>
            </a:r>
          </a:p>
          <a:p>
            <a:r>
              <a:rPr lang="en-US" altLang="en-US"/>
              <a:t>Occupation</a:t>
            </a:r>
          </a:p>
          <a:p>
            <a:r>
              <a:rPr lang="en-US" altLang="en-US"/>
              <a:t>Social position</a:t>
            </a:r>
          </a:p>
          <a:p>
            <a:r>
              <a:rPr lang="en-US" altLang="en-US"/>
              <a:t>Cultural background</a:t>
            </a:r>
          </a:p>
          <a:p>
            <a:r>
              <a:rPr lang="en-US" altLang="en-US"/>
              <a:t>Religious beliefs</a:t>
            </a:r>
          </a:p>
          <a:p>
            <a:r>
              <a:rPr lang="en-US" altLang="en-US"/>
              <a:t>Political beliefs</a:t>
            </a:r>
          </a:p>
          <a:p>
            <a:r>
              <a:rPr lang="en-US" altLang="en-US"/>
              <a:t>Level social connection</a:t>
            </a:r>
          </a:p>
          <a:p>
            <a:endParaRPr lang="en-CA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CA" altLang="en-US"/>
              <a:t> </a:t>
            </a:r>
            <a:r>
              <a:rPr lang="en-CA" altLang="en-US" b="1"/>
              <a:t>Stress Reduction Kit</a:t>
            </a:r>
            <a:endParaRPr lang="en-US" altLang="en-US" b="1"/>
          </a:p>
        </p:txBody>
      </p:sp>
      <p:pic>
        <p:nvPicPr>
          <p:cNvPr id="64515" name="Content Placeholder 3" descr="C:\Users\whiteka\AppData\Local\Microsoft\Windows\Temporary Internet Files\Content.IE5\L06O5AHA\MCj04375630000[1].wm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2514600"/>
            <a:ext cx="1371600" cy="1400175"/>
          </a:xfrm>
        </p:spPr>
      </p:pic>
      <p:sp>
        <p:nvSpPr>
          <p:cNvPr id="6" name="Oval 5"/>
          <p:cNvSpPr/>
          <p:nvPr/>
        </p:nvSpPr>
        <p:spPr>
          <a:xfrm>
            <a:off x="2857500" y="1714500"/>
            <a:ext cx="3643313" cy="3009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400" b="1" dirty="0"/>
              <a:t>Bang</a:t>
            </a:r>
            <a:br>
              <a:rPr lang="en-CA" sz="2400" b="1" dirty="0"/>
            </a:br>
            <a:r>
              <a:rPr lang="en-CA" sz="2400" b="1" dirty="0"/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400" b="1" dirty="0"/>
              <a:t>Head</a:t>
            </a:r>
            <a:br>
              <a:rPr lang="en-CA" sz="2400" b="1" dirty="0"/>
            </a:br>
            <a:endParaRPr lang="en-CA" sz="24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400" b="1" dirty="0"/>
              <a:t>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0" y="5105400"/>
            <a:ext cx="5562600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>
                <a:latin typeface="+mn-lt"/>
                <a:cs typeface="+mn-cs"/>
              </a:rPr>
              <a:t>Directions: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>
                <a:latin typeface="+mn-lt"/>
                <a:cs typeface="+mn-cs"/>
              </a:rPr>
              <a:t>Place kit on a firm surface.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>
                <a:latin typeface="+mn-lt"/>
                <a:cs typeface="+mn-cs"/>
              </a:rPr>
              <a:t>Follow directions in circle of kit.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>
                <a:latin typeface="+mn-lt"/>
                <a:cs typeface="+mn-cs"/>
              </a:rPr>
              <a:t>Repeat step 2 as necessary, or until unconscious.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>
                <a:latin typeface="+mn-lt"/>
                <a:cs typeface="+mn-cs"/>
              </a:rPr>
              <a:t>If unconscious, cease stress reduction activity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Self Efficacy</a:t>
            </a:r>
            <a:endParaRPr lang="en-CA" altLang="en-US"/>
          </a:p>
        </p:txBody>
      </p:sp>
      <p:sp>
        <p:nvSpPr>
          <p:cNvPr id="5325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Personal Capacity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en-US" dirty="0"/>
              <a:t>our belief in our ability to succeed in specific situations. Your sense of self-efficacy can play a major role in how you approach goals, tasks, and challenges. </a:t>
            </a:r>
          </a:p>
          <a:p>
            <a:pPr marL="0" indent="0">
              <a:buNone/>
              <a:defRPr/>
            </a:pPr>
            <a:r>
              <a:rPr lang="en-US" altLang="en-US" dirty="0">
                <a:hlinkClick r:id="rId3"/>
              </a:rPr>
              <a:t>https://www.youtube.com/watch?v=QyhhXuWHQLM</a:t>
            </a:r>
            <a:endParaRPr lang="en-US" dirty="0"/>
          </a:p>
          <a:p>
            <a:pPr>
              <a:defRPr/>
            </a:pPr>
            <a:r>
              <a:rPr lang="en-US" altLang="en-US" dirty="0">
                <a:hlinkClick r:id="rId4"/>
              </a:rPr>
              <a:t>https://www.youtube.com/watch?v=LB7eC0f1TXU</a:t>
            </a: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Self Efficacy</a:t>
            </a:r>
            <a:endParaRPr lang="en-CA" altLang="en-US"/>
          </a:p>
        </p:txBody>
      </p:sp>
      <p:sp>
        <p:nvSpPr>
          <p:cNvPr id="68611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altLang="en-US" sz="2400"/>
              <a:t>View challenges as tasks to master</a:t>
            </a:r>
          </a:p>
          <a:p>
            <a:r>
              <a:rPr lang="en-US" altLang="en-US" sz="2400"/>
              <a:t>Develop greater interest for activities they participate in.</a:t>
            </a:r>
          </a:p>
          <a:p>
            <a:r>
              <a:rPr lang="en-US" altLang="en-US" sz="2400"/>
              <a:t>Strong commitment to their activities and interests</a:t>
            </a:r>
          </a:p>
          <a:p>
            <a:r>
              <a:rPr lang="en-US" altLang="en-US" sz="2400"/>
              <a:t>Recover quickly from set backs and disappointments</a:t>
            </a:r>
            <a:endParaRPr lang="en-CA" altLang="en-US" sz="240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Avoid challenging tasks</a:t>
            </a:r>
          </a:p>
          <a:p>
            <a:pPr>
              <a:defRPr/>
            </a:pPr>
            <a:r>
              <a:rPr lang="en-US" sz="2400" dirty="0"/>
              <a:t>Believe difficult tasks and activities are beyond their capabilities.</a:t>
            </a:r>
          </a:p>
          <a:p>
            <a:pPr>
              <a:defRPr/>
            </a:pPr>
            <a:r>
              <a:rPr lang="en-US" sz="2400" dirty="0"/>
              <a:t>Focus on personal failings and negative outcomes</a:t>
            </a:r>
          </a:p>
          <a:p>
            <a:pPr>
              <a:defRPr/>
            </a:pPr>
            <a:r>
              <a:rPr lang="en-US" sz="2400" dirty="0"/>
              <a:t>Lose confidence in their abilities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sz="1200" dirty="0">
              <a:latin typeface="Arial Narrow" panose="020B0606020202030204" pitchFamily="34" charset="0"/>
              <a:ea typeface="Batang" panose="02030600000101010101" pitchFamily="18" charset="-127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sz="1200" dirty="0">
                <a:latin typeface="Arial Narrow" panose="020B0606020202030204" pitchFamily="34" charset="0"/>
                <a:ea typeface="Batang" panose="02030600000101010101" pitchFamily="18" charset="-127"/>
              </a:rPr>
              <a:t>Bandura, A. (1995)</a:t>
            </a:r>
            <a:endParaRPr lang="en-CA" sz="1200" dirty="0">
              <a:latin typeface="Arial Narrow" panose="020B0606020202030204" pitchFamily="34" charset="0"/>
              <a:ea typeface="Batang" panose="02030600000101010101" pitchFamily="18" charset="-127"/>
            </a:endParaRPr>
          </a:p>
        </p:txBody>
      </p:sp>
      <p:sp>
        <p:nvSpPr>
          <p:cNvPr id="68613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39763"/>
          </a:xfrm>
        </p:spPr>
        <p:txBody>
          <a:bodyPr/>
          <a:lstStyle/>
          <a:p>
            <a:r>
              <a:rPr lang="en-US" altLang="en-US"/>
              <a:t>Strong sense of self efficacy</a:t>
            </a:r>
            <a:endParaRPr lang="en-CA" alt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39763"/>
          </a:xfrm>
        </p:spPr>
        <p:txBody>
          <a:bodyPr/>
          <a:lstStyle/>
          <a:p>
            <a:pPr>
              <a:defRPr/>
            </a:pPr>
            <a:r>
              <a:rPr lang="en-US" dirty="0"/>
              <a:t>Weak sense of self efficacy</a:t>
            </a:r>
            <a:endParaRPr lang="en-CA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altLang="en-US"/>
              <a:t>Steps to develop self efficacy </a:t>
            </a:r>
            <a:endParaRPr lang="en-CA" altLang="en-US"/>
          </a:p>
        </p:txBody>
      </p:sp>
      <p:sp>
        <p:nvSpPr>
          <p:cNvPr id="70659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76400"/>
            <a:ext cx="8153400" cy="4495800"/>
          </a:xfrm>
        </p:spPr>
        <p:txBody>
          <a:bodyPr/>
          <a:lstStyle/>
          <a:p>
            <a:r>
              <a:rPr lang="en-US" altLang="en-US"/>
              <a:t>Take One Small Step at A Time -</a:t>
            </a:r>
          </a:p>
          <a:p>
            <a:r>
              <a:rPr lang="en-US" altLang="en-US"/>
              <a:t>Draw from successes in your past</a:t>
            </a:r>
          </a:p>
          <a:p>
            <a:r>
              <a:rPr lang="en-US" altLang="en-US"/>
              <a:t>Visualize success </a:t>
            </a:r>
          </a:p>
          <a:p>
            <a:r>
              <a:rPr lang="en-US" altLang="en-US"/>
              <a:t>Find a role model and support </a:t>
            </a:r>
          </a:p>
          <a:p>
            <a:r>
              <a:rPr lang="en-US" altLang="en-US"/>
              <a:t>Accept that self doubt happens- but limit the energy you give to it</a:t>
            </a:r>
          </a:p>
          <a:p>
            <a:r>
              <a:rPr lang="en-US" altLang="en-US"/>
              <a:t>Be happy </a:t>
            </a:r>
          </a:p>
          <a:p>
            <a:r>
              <a:rPr lang="en-US" altLang="en-US"/>
              <a:t>Seek social support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Resiliency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dirty="0"/>
              <a:t>Resilience is an individual's ability to adapt well and recover quickly after enduring stressful, life-changing situations.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en-US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Documents and Settings\hoffartca\Local Settings\Temporary Internet Files\Content.IE5\K1TBGV0G\MP900442417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371600"/>
            <a:ext cx="45450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Three Key Resiliency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25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8600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16000" b="1" dirty="0">
                <a:cs typeface="Arial" pitchFamily="34" charset="0"/>
              </a:rPr>
              <a:t>Attitude</a:t>
            </a:r>
            <a:endParaRPr lang="en-US" sz="16000" dirty="0">
              <a:cs typeface="Arial" pitchFamily="34" charset="0"/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14400" dirty="0">
                <a:cs typeface="Arial" pitchFamily="34" charset="0"/>
              </a:rPr>
              <a:t> a consistent choice of optimism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9600" dirty="0">
              <a:latin typeface="Arial" pitchFamily="34" charset="0"/>
              <a:cs typeface="Arial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    Do you have hopeful expectations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     for positive  results?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9600" dirty="0">
              <a:latin typeface="Arial" pitchFamily="34" charset="0"/>
              <a:cs typeface="Arial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     Do you realistically look for the best possible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     outcome in each situation?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9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8600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sz="8600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/>
              <a:t>(</a:t>
            </a:r>
            <a:r>
              <a:rPr lang="en-US" sz="1200" dirty="0"/>
              <a:t>D. Johnston, 2010 )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Documents and Settings\hoffartca\Local Settings\Temporary Internet Files\Content.IE5\K1TBGV0G\MP900442417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295400"/>
            <a:ext cx="3429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Three Key Resiliency Features</a:t>
            </a:r>
          </a:p>
        </p:txBody>
      </p:sp>
      <p:sp>
        <p:nvSpPr>
          <p:cNvPr id="96260" name="Content Placeholder 4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altLang="en-US" dirty="0"/>
              <a:t> </a:t>
            </a:r>
            <a:r>
              <a:rPr lang="en-US" altLang="en-US" sz="4000" b="1" dirty="0">
                <a:cs typeface="Arial" charset="0"/>
              </a:rPr>
              <a:t>Practicing stress reduction </a:t>
            </a:r>
          </a:p>
          <a:p>
            <a:pPr eaLnBrk="1" hangingPunct="1"/>
            <a:endParaRPr lang="en-US" alt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	Do you set limits and say </a:t>
            </a:r>
            <a:r>
              <a:rPr lang="en-US" altLang="en-US" b="1" dirty="0"/>
              <a:t>no </a:t>
            </a:r>
            <a:r>
              <a:rPr lang="en-US" altLang="en-US" dirty="0"/>
              <a:t>to those extra demands?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   Do you take time to unwind from stress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/>
              <a:t>    i.e. physical exercise, meditation, yoga?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:\Documents and Settings\hoffartca\Local Settings\Temporary Internet Files\Content.IE5\K1TBGV0G\MP900442417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8988" y="1295400"/>
            <a:ext cx="4545012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/>
              <a:t>Three Key Resiliency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763000" cy="4495800"/>
          </a:xfrm>
        </p:spPr>
        <p:txBody>
          <a:bodyPr>
            <a:normAutofit fontScale="925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900" b="1" dirty="0"/>
              <a:t>Participating </a:t>
            </a:r>
            <a:endParaRPr lang="en-US" sz="3900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3500" dirty="0"/>
              <a:t>a consistent choice to fully                          participate in life.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3500" dirty="0"/>
              <a:t>		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Do you have a sense and seek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 purpose and joy?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 Do you appreciate and practice gratitude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/>
              <a:t> for the simple joys of life?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075" y="1066800"/>
            <a:ext cx="76485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/>
              <a:t>Resilience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153400" cy="44958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Cultivating resilience</a:t>
            </a:r>
          </a:p>
          <a:p>
            <a:pPr>
              <a:defRPr/>
            </a:pPr>
            <a:r>
              <a:rPr lang="en-US" altLang="en-US" sz="2800" dirty="0">
                <a:hlinkClick r:id="rId3"/>
              </a:rPr>
              <a:t>https</a:t>
            </a:r>
            <a:r>
              <a:rPr lang="en-US" altLang="en-US" sz="2800">
                <a:hlinkClick r:id="rId3"/>
              </a:rPr>
              <a:t>://www.youtube.com/watch?v=eLzVJVM1BUc</a:t>
            </a:r>
            <a:endParaRPr lang="en-US" altLang="en-US" sz="2800"/>
          </a:p>
          <a:p>
            <a:pPr>
              <a:defRPr/>
            </a:pPr>
            <a:endParaRPr lang="en-US" altLang="en-US" sz="2800" dirty="0"/>
          </a:p>
          <a:p>
            <a:pPr>
              <a:defRPr/>
            </a:pPr>
            <a:endParaRPr lang="en-US" altLang="en-US" sz="2800" dirty="0"/>
          </a:p>
          <a:p>
            <a:pPr>
              <a:defRPr/>
            </a:pPr>
            <a:r>
              <a:rPr lang="en-US" altLang="en-US" sz="2800" dirty="0"/>
              <a:t>Fall down 7 times----get up 8</a:t>
            </a:r>
          </a:p>
          <a:p>
            <a:pPr>
              <a:defRPr/>
            </a:pPr>
            <a:endParaRPr lang="en-US" altLang="en-US" sz="2800" dirty="0"/>
          </a:p>
          <a:p>
            <a:pPr marL="0" indent="0">
              <a:buNone/>
              <a:defRPr/>
            </a:pPr>
            <a:r>
              <a:rPr lang="en-CA" altLang="en-US" sz="2800" dirty="0">
                <a:hlinkClick r:id="rId4"/>
              </a:rPr>
              <a:t>https://www.youtube.com/watch?v=1osUTlLNGFI</a:t>
            </a:r>
            <a:endParaRPr lang="en-CA" altLang="en-US" sz="2800" dirty="0"/>
          </a:p>
          <a:p>
            <a:pPr>
              <a:defRPr/>
            </a:pPr>
            <a:endParaRPr lang="en-CA" altLang="en-US" sz="28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2800" dirty="0"/>
              <a:t> </a:t>
            </a:r>
            <a:endParaRPr lang="en-CA" altLang="en-US" sz="2800" dirty="0"/>
          </a:p>
          <a:p>
            <a:pPr>
              <a:defRPr/>
            </a:pPr>
            <a:endParaRPr lang="en-US" altLang="en-US" sz="28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altLang="en-US" sz="2800" dirty="0"/>
              <a:t>                </a:t>
            </a:r>
            <a:endParaRPr lang="en-CA" alt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2803</TotalTime>
  <Words>939</Words>
  <Application>Microsoft Office PowerPoint</Application>
  <PresentationFormat>On-screen Show (4:3)</PresentationFormat>
  <Paragraphs>277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Batang</vt:lpstr>
      <vt:lpstr>Arial</vt:lpstr>
      <vt:lpstr>Arial Narrow</vt:lpstr>
      <vt:lpstr>Calibri</vt:lpstr>
      <vt:lpstr>Tw Cen MT</vt:lpstr>
      <vt:lpstr>Wingdings</vt:lpstr>
      <vt:lpstr>Wingdings 2</vt:lpstr>
      <vt:lpstr>Median</vt:lpstr>
      <vt:lpstr>Self- care strengthening </vt:lpstr>
      <vt:lpstr>What Makes People Healthy?</vt:lpstr>
      <vt:lpstr>Social Determinants Of Health</vt:lpstr>
      <vt:lpstr>Social  Determinants of Health</vt:lpstr>
      <vt:lpstr>Social Determinants Impact on Mental health</vt:lpstr>
      <vt:lpstr>Affects on Mental Health</vt:lpstr>
      <vt:lpstr>A healthy community </vt:lpstr>
      <vt:lpstr>STRESS</vt:lpstr>
      <vt:lpstr>Stressors</vt:lpstr>
      <vt:lpstr>Stressors</vt:lpstr>
      <vt:lpstr>Stressful Life Event Categories </vt:lpstr>
      <vt:lpstr>Life Strain and Stressors</vt:lpstr>
      <vt:lpstr>Appraisal of Stressors</vt:lpstr>
      <vt:lpstr>Stress Response </vt:lpstr>
      <vt:lpstr>Stress Response</vt:lpstr>
      <vt:lpstr>Coping Resources</vt:lpstr>
      <vt:lpstr>Coping Mechanisms</vt:lpstr>
      <vt:lpstr>Coping Mechanisms</vt:lpstr>
      <vt:lpstr>Biological factors and stress</vt:lpstr>
      <vt:lpstr>Psychological factors and stress</vt:lpstr>
      <vt:lpstr>Sociocultural factors and stress</vt:lpstr>
      <vt:lpstr> Stress Reduction Kit</vt:lpstr>
      <vt:lpstr>Self Efficacy</vt:lpstr>
      <vt:lpstr>Self Efficacy</vt:lpstr>
      <vt:lpstr>Steps to develop self efficacy </vt:lpstr>
      <vt:lpstr>Resiliency</vt:lpstr>
      <vt:lpstr>Three Key Resiliency Features</vt:lpstr>
      <vt:lpstr>Three Key Resiliency Features</vt:lpstr>
      <vt:lpstr>Three Key Resiliency Features</vt:lpstr>
      <vt:lpstr>PowerPoint Presentation</vt:lpstr>
      <vt:lpstr>Resilience</vt:lpstr>
    </vt:vector>
  </TitlesOfParts>
  <Company>SIAST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 care/ strengthening</dc:title>
  <dc:creator>hipfnerc</dc:creator>
  <cp:lastModifiedBy>Jenny Lam</cp:lastModifiedBy>
  <cp:revision>264</cp:revision>
  <cp:lastPrinted>2016-11-16T13:45:01Z</cp:lastPrinted>
  <dcterms:created xsi:type="dcterms:W3CDTF">2010-09-13T14:31:06Z</dcterms:created>
  <dcterms:modified xsi:type="dcterms:W3CDTF">2018-11-20T17:53:13Z</dcterms:modified>
</cp:coreProperties>
</file>